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7"/>
  </p:notesMasterIdLst>
  <p:sldIdLst>
    <p:sldId id="265" r:id="rId5"/>
    <p:sldId id="258" r:id="rId6"/>
    <p:sldId id="260" r:id="rId7"/>
    <p:sldId id="264" r:id="rId8"/>
    <p:sldId id="261" r:id="rId9"/>
    <p:sldId id="266" r:id="rId10"/>
    <p:sldId id="268" r:id="rId11"/>
    <p:sldId id="262" r:id="rId12"/>
    <p:sldId id="270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E41"/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21.8.2023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KPEDU Elintarvike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C58A57C-0837-4C0B-B81C-3354427DF7C7}" type="datetime1">
              <a:rPr lang="fi-FI" smtClean="0"/>
              <a:t>21.8.2023</a:t>
            </a:fld>
            <a:endParaRPr lang="fi-FI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14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E95E-34EF-4441-9364-A074B48EFDDC}" type="datetime1">
              <a:rPr lang="fi-FI" smtClean="0"/>
              <a:t>21.8.2023</a:t>
            </a:fld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KPEDU Elintarvike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6D57E3E-63F4-43E3-BA74-C8B88F064BC9}" type="datetime1">
              <a:rPr lang="fi-FI" smtClean="0"/>
              <a:t>21.8.2023</a:t>
            </a:fld>
            <a:endParaRPr lang="fi-FI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KPEDU Elintarvike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1763E1-DFEB-49CA-97CB-6219AFE2C039}" type="datetime1">
              <a:rPr lang="fi-FI" smtClean="0"/>
              <a:t>21.8.2023</a:t>
            </a:fld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KPEDU Elintarvike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A458B-B5A3-4D3A-918E-8442B387C7B2}" type="datetime1">
              <a:rPr lang="fi-FI" smtClean="0"/>
              <a:t>21.8.2023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KPEDU Elintarvike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ED476A-9431-41B4-9435-F34BE884BAE7}" type="datetime1">
              <a:rPr lang="fi-FI" smtClean="0"/>
              <a:t>21.8.2023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KPEDU Elintarvike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579E94-69D5-4A00-8045-88813118FA9E}" type="datetime1">
              <a:rPr lang="fi-FI" smtClean="0"/>
              <a:t>21.8.2023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KPEDU Elintarvike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009905-5B64-4D04-8215-1DDB6E9D10A9}" type="datetime1">
              <a:rPr lang="fi-FI" smtClean="0"/>
              <a:t>21.8.2023</a:t>
            </a:fld>
            <a:endParaRPr lang="fi-FI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261E-5B99-4CBD-9CD8-D494DB0B65C9}" type="datetime1">
              <a:rPr lang="fi-FI" smtClean="0"/>
              <a:t>21.8.2023</a:t>
            </a:fld>
            <a:endParaRPr lang="fi-FI"/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C7F-9454-4396-886D-0EC0354ABFDB}" type="datetime1">
              <a:rPr lang="fi-FI" smtClean="0"/>
              <a:t>21.8.2023</a:t>
            </a:fld>
            <a:endParaRPr lang="fi-FI"/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KPEDU Elintarvike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B1D6C0-27AC-4D55-8A07-02FEEB3AF24B}" type="datetime1">
              <a:rPr lang="fi-FI" smtClean="0"/>
              <a:t>21.8.2023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w3xXl-R-5g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611560" y="1396028"/>
            <a:ext cx="7772400" cy="2079272"/>
          </a:xfrm>
        </p:spPr>
        <p:txBody>
          <a:bodyPr/>
          <a:lstStyle/>
          <a:p>
            <a:br>
              <a:rPr lang="fi-FI" dirty="0"/>
            </a:b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1136299" y="260648"/>
            <a:ext cx="7344456" cy="1476064"/>
          </a:xfrm>
        </p:spPr>
        <p:txBody>
          <a:bodyPr/>
          <a:lstStyle/>
          <a:p>
            <a:endParaRPr lang="fi-FI" sz="2800" b="0" i="0" u="none" strike="noStrike" baseline="0" dirty="0">
              <a:latin typeface="Anton" pitchFamily="2" charset="0"/>
            </a:endParaRPr>
          </a:p>
          <a:p>
            <a:r>
              <a:rPr lang="fi-FI" sz="2800" b="0" i="0" u="none" strike="noStrike" baseline="0" dirty="0">
                <a:latin typeface="Anton" pitchFamily="2" charset="0"/>
              </a:rPr>
              <a:t> </a:t>
            </a:r>
            <a:r>
              <a:rPr lang="fi-FI" sz="2800" b="0" i="0" u="none" strike="noStrike" baseline="0" dirty="0">
                <a:solidFill>
                  <a:srgbClr val="F8F8F9"/>
                </a:solidFill>
                <a:latin typeface="Anton" pitchFamily="2" charset="0"/>
              </a:rPr>
              <a:t>ERIKOISKASVEISTA UUSIA </a:t>
            </a:r>
          </a:p>
          <a:p>
            <a:r>
              <a:rPr lang="fi-FI" sz="2800" b="0" i="0" u="none" strike="noStrike" baseline="0" dirty="0">
                <a:solidFill>
                  <a:srgbClr val="F8F8F9"/>
                </a:solidFill>
                <a:latin typeface="Anton" pitchFamily="2" charset="0"/>
              </a:rPr>
              <a:t>LIIKETOIMINTAMAHDOLLISUUKSIA</a:t>
            </a:r>
            <a:r>
              <a:rPr lang="fi-FI" sz="1800" b="0" i="0" u="none" strike="noStrike" baseline="0" dirty="0">
                <a:solidFill>
                  <a:srgbClr val="F8F8F9"/>
                </a:solidFill>
                <a:latin typeface="Anton" pitchFamily="2" charset="0"/>
              </a:rPr>
              <a:t> </a:t>
            </a:r>
          </a:p>
          <a:p>
            <a:r>
              <a:rPr lang="fi-FI" sz="3600" b="0" dirty="0">
                <a:solidFill>
                  <a:srgbClr val="F8F8F9"/>
                </a:solidFill>
                <a:latin typeface="Anton" pitchFamily="2" charset="0"/>
              </a:rPr>
              <a:t>PAKASTEKUIVAUS</a:t>
            </a:r>
            <a:endParaRPr lang="fi-FI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F283D-4503-440D-BAB1-556302A7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5817932"/>
            <a:ext cx="1656183" cy="662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E843B-6987-4A48-A624-AFE696F6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2495875"/>
            <a:ext cx="8172400" cy="1703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B1DAE3-62F5-478A-84EB-ABEF33CD2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803966"/>
            <a:ext cx="1400120" cy="6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D818B-AAF3-AEBD-2C90-6150E3DF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Pilotti mittakaavassa testattuja tuotteita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3C6395-C7D1-912D-3EAD-FE33E2255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cs typeface="Arial"/>
              </a:rPr>
              <a:t>Sopii hyvin</a:t>
            </a:r>
          </a:p>
          <a:p>
            <a:r>
              <a:rPr lang="fi-FI" dirty="0">
                <a:cs typeface="Arial"/>
              </a:rPr>
              <a:t>Hedelmät</a:t>
            </a:r>
          </a:p>
          <a:p>
            <a:pPr lvl="1"/>
            <a:r>
              <a:rPr lang="fi-FI" dirty="0">
                <a:cs typeface="Arial"/>
              </a:rPr>
              <a:t>Banaani</a:t>
            </a:r>
          </a:p>
          <a:p>
            <a:pPr lvl="1"/>
            <a:r>
              <a:rPr lang="fi-FI" dirty="0">
                <a:cs typeface="Arial"/>
              </a:rPr>
              <a:t>Omena</a:t>
            </a:r>
          </a:p>
          <a:p>
            <a:r>
              <a:rPr lang="fi-FI" dirty="0">
                <a:cs typeface="Arial"/>
              </a:rPr>
              <a:t>Valkosipulin kynsi (pilkottuna)</a:t>
            </a:r>
          </a:p>
          <a:p>
            <a:r>
              <a:rPr lang="fi-FI" dirty="0">
                <a:cs typeface="Arial"/>
              </a:rPr>
              <a:t>Kesäkurpitsa</a:t>
            </a:r>
          </a:p>
          <a:p>
            <a:endParaRPr lang="fi-FI" dirty="0">
              <a:cs typeface="Arial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47B73D-F186-3956-63E7-B69291DECA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Haastava</a:t>
            </a:r>
          </a:p>
          <a:p>
            <a:pPr marL="0" indent="0">
              <a:buNone/>
            </a:pPr>
            <a:r>
              <a:rPr lang="fi-FI" dirty="0"/>
              <a:t>Valkosipulin kynsi (Kokonainen)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E90F09-C204-180A-6A7B-7F25FFB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B0FB93-9447-C9BE-17AC-46ED7E2A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2034295-9777-115C-902E-034FA2B7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F48F-19AC-4B02-BEC3-B159502D8455}" type="datetime1">
              <a:rPr lang="fi-FI" smtClean="0"/>
              <a:t>21.8.2023</a:t>
            </a:fld>
            <a:endParaRPr lang="fi-FI"/>
          </a:p>
        </p:txBody>
      </p:sp>
      <p:pic>
        <p:nvPicPr>
          <p:cNvPr id="9" name="Kuva 8" descr="Kuva, joka sisältää kohteen teksti, Pakkausmateriaalit, Pakkaus ja merkintä, Paperituote&#10;&#10;Kuvaus luotu automaattisesti">
            <a:extLst>
              <a:ext uri="{FF2B5EF4-FFF2-40B4-BE49-F238E27FC236}">
                <a16:creationId xmlns:a16="http://schemas.microsoft.com/office/drawing/2014/main" id="{FBB7B5F4-2037-C80C-EBD3-C3327DDB4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2" y="3329671"/>
            <a:ext cx="1593274" cy="21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4B828F2-74E7-A80E-AA0D-BA0DA490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kuivauskokeiluista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4BAE89-57AC-B61A-2BDD-C947976E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Hankinta haastavaa. Eurooppalaiset laitteet huomattavasti kalliimpia</a:t>
            </a:r>
          </a:p>
          <a:p>
            <a:r>
              <a:rPr lang="fi-FI" dirty="0"/>
              <a:t>Laite sopii yrteille ja vastaaville tuotteille -&gt; </a:t>
            </a:r>
            <a:r>
              <a:rPr lang="fi-FI" dirty="0" err="1"/>
              <a:t>Pharmaceutical</a:t>
            </a:r>
            <a:r>
              <a:rPr lang="fi-FI" dirty="0"/>
              <a:t> </a:t>
            </a:r>
            <a:r>
              <a:rPr lang="fi-FI" dirty="0" err="1"/>
              <a:t>Freeze</a:t>
            </a:r>
            <a:r>
              <a:rPr lang="fi-FI" dirty="0"/>
              <a:t> </a:t>
            </a:r>
            <a:r>
              <a:rPr lang="fi-FI" dirty="0" err="1"/>
              <a:t>Dryer</a:t>
            </a:r>
            <a:endParaRPr lang="fi-FI" dirty="0"/>
          </a:p>
          <a:p>
            <a:r>
              <a:rPr lang="fi-FI" dirty="0"/>
              <a:t>Laitteen käytön luotettavuus asetti haasteita. Olisiko pilotoinnissa ollut parempi kaksi pienempää laitetta?</a:t>
            </a:r>
          </a:p>
          <a:p>
            <a:r>
              <a:rPr lang="fi-FI" dirty="0"/>
              <a:t>Laitteen kapasiteetti ei vastaa laitevalmistajan tietoa</a:t>
            </a:r>
          </a:p>
          <a:p>
            <a:r>
              <a:rPr lang="fi-FI" dirty="0"/>
              <a:t>Oikeanlainen tiivis pakkaus, muuten tuote saa kosteutta. Valmiit tuotteet tulee heti pakata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2F0B1B-96F7-06E8-7312-B6EA4DEB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41EFCE-ACC1-BACE-5E4C-A7C32C36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5DC059-5F29-9F13-B64B-86AC0731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9B7-2045-457F-9AC1-26F04F7E6092}" type="datetime1">
              <a:rPr lang="fi-FI" smtClean="0"/>
              <a:t>21.8.2023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2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4B828F2-74E7-A80E-AA0D-BA0DA490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kuivauskokeiluista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4BAE89-57AC-B61A-2BDD-C947976E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Pienyrityksillä on tarvetta kokeilulle oikealla aikataululla</a:t>
            </a:r>
          </a:p>
          <a:p>
            <a:r>
              <a:rPr lang="fi-FI" dirty="0"/>
              <a:t>Oppilaitoksen loma-aika tuo haasteita</a:t>
            </a:r>
          </a:p>
          <a:p>
            <a:r>
              <a:rPr lang="fi-FI" dirty="0"/>
              <a:t>Tuotteita pakastamalla voidaan laajentaa kuivausaikaa</a:t>
            </a:r>
          </a:p>
          <a:p>
            <a:r>
              <a:rPr lang="fi-FI" dirty="0"/>
              <a:t>Markkinointiin ja asiakashankintaa pitää käyttää aikaa-&gt; henkilökohtainen </a:t>
            </a:r>
            <a:r>
              <a:rPr lang="fi-FI" dirty="0" err="1"/>
              <a:t>kontaktointi</a:t>
            </a:r>
            <a:r>
              <a:rPr lang="fi-FI" dirty="0"/>
              <a:t> tehokkainta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2F0B1B-96F7-06E8-7312-B6EA4DEB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41EFCE-ACC1-BACE-5E4C-A7C32C36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5DC059-5F29-9F13-B64B-86AC0731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9B7-2045-457F-9AC1-26F04F7E6092}" type="datetime1">
              <a:rPr lang="fi-FI" smtClean="0"/>
              <a:t>21.8.2023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93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fi-FI" b="1">
                <a:ea typeface="+mj-lt"/>
                <a:cs typeface="+mj-lt"/>
              </a:rPr>
              <a:t>Pakastekuivaus</a:t>
            </a:r>
            <a:endParaRPr lang="en-US">
              <a:ea typeface="+mj-lt"/>
              <a:cs typeface="+mj-lt"/>
            </a:endParaRPr>
          </a:p>
          <a:p>
            <a:pPr algn="ctr">
              <a:spcBef>
                <a:spcPct val="20000"/>
              </a:spcBef>
            </a:pPr>
            <a:r>
              <a:rPr lang="fi-FI">
                <a:cs typeface="Arial"/>
              </a:rPr>
              <a:t>Pakastekuivaus, pakkaskuivaus, kylmäkuivaus</a:t>
            </a:r>
            <a:endParaRPr lang="fi-FI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65D6563-C69F-4EC1-9D9B-A8071B91C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041026"/>
            <a:ext cx="1952079" cy="55046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5C9497-7375-498C-9179-DA147E137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1" y="4412520"/>
            <a:ext cx="3621943" cy="606675"/>
          </a:xfrm>
          <a:prstGeom prst="rect">
            <a:avLst/>
          </a:prstGeom>
        </p:spPr>
      </p:pic>
      <p:pic>
        <p:nvPicPr>
          <p:cNvPr id="1026" name="Picture 2" descr="Kaustisen seutu | Facebook">
            <a:extLst>
              <a:ext uri="{FF2B5EF4-FFF2-40B4-BE49-F238E27FC236}">
                <a16:creationId xmlns:a16="http://schemas.microsoft.com/office/drawing/2014/main" id="{B47465CE-9B3A-4207-B606-813C4DF5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6" y="5052451"/>
            <a:ext cx="840839" cy="8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4DC5E7-F7C1-4C7A-A9BB-2BAB9ED2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028" y="5065217"/>
            <a:ext cx="1371600" cy="833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438D86-35EA-4B19-AE6E-C72FD2C9D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405" y="5070771"/>
            <a:ext cx="1855339" cy="81171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22D163D-B3A6-412F-BCA3-A49A57028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01" y="5052451"/>
            <a:ext cx="1304370" cy="846204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0BE8FFC-5EAC-8705-50B5-65ED348C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CCFD-D52B-4957-B506-D26D9ECDE684}" type="datetime1">
              <a:rPr lang="fi-FI" smtClean="0"/>
              <a:t>21.8.2023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234650D-EF77-5D8F-9F40-D0F47064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C3ED7D-EFBA-4A3F-8F66-3C5F7E0CE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54" y="5992881"/>
            <a:ext cx="1400120" cy="6764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Pakastekuivaus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7D54D-3155-47D1-825B-635FF469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>
                <a:ea typeface="+mn-lt"/>
                <a:cs typeface="+mn-lt"/>
              </a:rPr>
              <a:t>Pakastekuivaus on prosessi, jossa kuivattavat tuotteet kuivataan tyhjiössä  ja erittäin kylmissä lämpötiloissa.</a:t>
            </a:r>
          </a:p>
          <a:p>
            <a:r>
              <a:rPr lang="fi-FI" sz="2000">
                <a:ea typeface="+mn-lt"/>
                <a:cs typeface="+mn-lt"/>
              </a:rPr>
              <a:t>Prosessi voi vaihdella muutamasta tunnista useisiin päiviin. </a:t>
            </a:r>
          </a:p>
          <a:p>
            <a:r>
              <a:rPr lang="fi-FI" sz="2000">
                <a:ea typeface="+mn-lt"/>
                <a:cs typeface="+mn-lt"/>
              </a:rPr>
              <a:t>Prosessin tarkoituksena on jäädyttää tuotteessa oleva vesi  ja poistaa jää tuotteista tyhjiöjärjestelmällä ja muuttaa se suoraan höyryksi. </a:t>
            </a:r>
          </a:p>
          <a:p>
            <a:r>
              <a:rPr lang="fi-FI" sz="2000">
                <a:ea typeface="+mn-lt"/>
                <a:cs typeface="+mn-lt"/>
              </a:rPr>
              <a:t>Pakastekuivatut tuotteet säilyttävät muodon, värin, aromin sekä maun ja ravintoarvon. </a:t>
            </a:r>
          </a:p>
          <a:p>
            <a:r>
              <a:rPr lang="fi-FI" sz="2000">
                <a:ea typeface="+mn-lt"/>
                <a:cs typeface="+mn-lt"/>
              </a:rPr>
              <a:t>Pakastekuivaus tekee tuotteista kevyitä, ilmavia ja rapeita, jolloin keskimääräinen vesipitoisuus on 1-3%.</a:t>
            </a:r>
            <a:endParaRPr lang="fi-FI" sz="2000">
              <a:cs typeface="Arial"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524E57-F9C2-4C85-8A16-5DAB6315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6D89-0609-4826-A109-AF76571E6D3A}" type="datetime1">
              <a:rPr lang="fi-FI" smtClean="0"/>
              <a:t>21.8.2023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5A1487A-CEFF-D0E5-0948-E3BEEEF1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</p:spTree>
    <p:extLst>
      <p:ext uri="{BB962C8B-B14F-4D97-AF65-F5344CB8AC3E}">
        <p14:creationId xmlns:p14="http://schemas.microsoft.com/office/powerpoint/2010/main" val="265191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C84F38-0CC1-7E33-C8B3-6C593C0C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Etuja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353F9B-B0E0-CA2F-7640-EDCBA9B80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ea typeface="+mn-lt"/>
                <a:cs typeface="+mn-lt"/>
              </a:rPr>
              <a:t>Säilyttää ravintoarvot</a:t>
            </a:r>
            <a:endParaRPr lang="fi-FI" dirty="0"/>
          </a:p>
          <a:p>
            <a:r>
              <a:rPr lang="fi-FI" dirty="0">
                <a:cs typeface="Arial"/>
              </a:rPr>
              <a:t>Pitkä säilyvyysaika</a:t>
            </a:r>
          </a:p>
          <a:p>
            <a:r>
              <a:rPr lang="fi-FI" dirty="0">
                <a:cs typeface="Arial"/>
              </a:rPr>
              <a:t>Kevyttä</a:t>
            </a:r>
          </a:p>
          <a:p>
            <a:r>
              <a:rPr lang="fi-FI" dirty="0">
                <a:cs typeface="Arial"/>
              </a:rPr>
              <a:t>Pakkauskustannukset</a:t>
            </a:r>
          </a:p>
          <a:p>
            <a:r>
              <a:rPr lang="fi-FI" dirty="0">
                <a:cs typeface="Arial"/>
              </a:rPr>
              <a:t>Tuotteet monikäyttöisiä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68B7F2-FB3F-BDA0-AB49-259DE3C4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61CEB8-11C2-4171-13D1-C9EC41A5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KPEDU Elintarvike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D07D611-ED4D-AA57-722F-B5EDC2AC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72FB-7812-4E9F-BCEE-5F219765D317}" type="datetime1">
              <a:rPr lang="fi-FI" smtClean="0"/>
              <a:t>21.8.2023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39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</p:spPr>
        <p:txBody>
          <a:bodyPr anchor="t">
            <a:normAutofit/>
          </a:bodyPr>
          <a:lstStyle/>
          <a:p>
            <a:r>
              <a:rPr lang="fi-FI"/>
              <a:t>Pilotti pakastekuivain 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7B19BA3-2A4F-EFF2-26A2-2C82DA97A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/>
          <a:p>
            <a:r>
              <a:rPr lang="en-US" dirty="0" err="1">
                <a:cs typeface="Arial"/>
              </a:rPr>
              <a:t>Kapasiteetti</a:t>
            </a:r>
            <a:endParaRPr lang="en-US" dirty="0">
              <a:cs typeface="Arial"/>
            </a:endParaRPr>
          </a:p>
          <a:p>
            <a:pPr marL="457200" lvl="1" indent="0">
              <a:buNone/>
            </a:pPr>
            <a:r>
              <a:rPr lang="en-US" dirty="0" err="1">
                <a:cs typeface="Arial"/>
              </a:rPr>
              <a:t>Teoriassa</a:t>
            </a:r>
            <a:r>
              <a:rPr lang="en-US" dirty="0">
                <a:cs typeface="Arial"/>
              </a:rPr>
              <a:t> </a:t>
            </a:r>
          </a:p>
          <a:p>
            <a:pPr lvl="1"/>
            <a:r>
              <a:rPr lang="en-US" dirty="0" err="1">
                <a:cs typeface="Arial"/>
              </a:rPr>
              <a:t>Tuore</a:t>
            </a:r>
            <a:r>
              <a:rPr lang="en-US" dirty="0">
                <a:cs typeface="Arial"/>
              </a:rPr>
              <a:t> 5,4 kg – 7,2 kg</a:t>
            </a:r>
          </a:p>
          <a:p>
            <a:pPr marL="457200" lvl="1" indent="0">
              <a:buNone/>
            </a:pPr>
            <a:r>
              <a:rPr lang="en-US" dirty="0" err="1">
                <a:cs typeface="Arial"/>
              </a:rPr>
              <a:t>Käytännössä</a:t>
            </a:r>
            <a:r>
              <a:rPr lang="en-US" dirty="0">
                <a:cs typeface="Arial"/>
              </a:rPr>
              <a:t> 1 – 3 kg</a:t>
            </a:r>
          </a:p>
          <a:p>
            <a:pPr lvl="1"/>
            <a:r>
              <a:rPr lang="en-US" dirty="0" err="1">
                <a:cs typeface="Arial"/>
              </a:rPr>
              <a:t>Kuivattu</a:t>
            </a:r>
            <a:r>
              <a:rPr lang="en-US" dirty="0">
                <a:cs typeface="Arial"/>
              </a:rPr>
              <a:t> 0,9 kg – 1,6 kg</a:t>
            </a: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Ominaisuus</a:t>
            </a:r>
            <a:endParaRPr lang="en-US" dirty="0">
              <a:cs typeface="Arial"/>
            </a:endParaRPr>
          </a:p>
          <a:p>
            <a:pPr lvl="1"/>
            <a:r>
              <a:rPr lang="en-US" dirty="0" err="1">
                <a:cs typeface="Arial"/>
              </a:rPr>
              <a:t>Kuivaa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jopa</a:t>
            </a:r>
            <a:r>
              <a:rPr lang="en-US" dirty="0">
                <a:cs typeface="Arial"/>
              </a:rPr>
              <a:t> 1125 kg </a:t>
            </a:r>
            <a:r>
              <a:rPr lang="en-US" dirty="0" err="1">
                <a:cs typeface="Arial"/>
              </a:rPr>
              <a:t>tuoretta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ruokaa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vuodessa</a:t>
            </a: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1C7DDC1-DF95-42DD-6838-A52F04FB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KPEDU Elintarvike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3C96B0FE-2756-F6D5-9D0B-A2832290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77BF223-ED0A-4B1A-8A92-3DCEB1466F42}" type="datetime1">
              <a:rPr lang="fi-FI" smtClean="0"/>
              <a:t>21.8.2023</a:t>
            </a:fld>
            <a:endParaRPr lang="fi-FI"/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05B16A28-4332-680D-9C7E-DF4E8CD4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00" y="178236"/>
            <a:ext cx="2743200" cy="795528"/>
          </a:xfrm>
          <a:prstGeom prst="rect">
            <a:avLst/>
          </a:prstGeom>
        </p:spPr>
      </p:pic>
      <p:pic>
        <p:nvPicPr>
          <p:cNvPr id="5" name="Kuva 4" descr="Kuva, joka sisältää kohteen Kodinkone, kodinkone, sisä-, keittiön kodinkone&#10;&#10;Kuvaus luotu automaattisesti">
            <a:extLst>
              <a:ext uri="{FF2B5EF4-FFF2-40B4-BE49-F238E27FC236}">
                <a16:creationId xmlns:a16="http://schemas.microsoft.com/office/drawing/2014/main" id="{CB3EC006-A933-B144-5480-641FDB94C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0" y="1512000"/>
            <a:ext cx="3275577" cy="43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7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08551-5956-C143-2A74-E1483F30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Video</a:t>
            </a:r>
            <a:endParaRPr lang="fi-FI" dirty="0"/>
          </a:p>
        </p:txBody>
      </p:sp>
      <p:pic>
        <p:nvPicPr>
          <p:cNvPr id="9" name="Online-media 8" title="Pakastekuivain Kpedu">
            <a:hlinkClick r:id="" action="ppaction://media"/>
            <a:extLst>
              <a:ext uri="{FF2B5EF4-FFF2-40B4-BE49-F238E27FC236}">
                <a16:creationId xmlns:a16="http://schemas.microsoft.com/office/drawing/2014/main" id="{B414694B-629E-6979-5B72-DC8F35971B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050" y="1584325"/>
            <a:ext cx="7327900" cy="4140200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8CB8B77-9161-9095-6138-06E193C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B0CA57-6AAA-1AD6-1E19-EED521F0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93F8D5F-44A4-73E5-A22F-F44843AB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3DB-04D4-405E-9794-967998CFB24F}" type="datetime1">
              <a:rPr lang="fi-FI" smtClean="0"/>
              <a:t>21.8.2023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2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D818B-AAF3-AEBD-2C90-6150E3DF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Pilotti mittakaavassa testattuja erikois- ja luonnonkasveja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3C6395-C7D1-912D-3EAD-FE33E2255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cs typeface="Arial"/>
              </a:rPr>
              <a:t>Sopii hyvin</a:t>
            </a:r>
          </a:p>
          <a:p>
            <a:r>
              <a:rPr lang="fi-FI" dirty="0">
                <a:cs typeface="Arial"/>
              </a:rPr>
              <a:t>Kuusenkerkkä</a:t>
            </a:r>
          </a:p>
          <a:p>
            <a:r>
              <a:rPr lang="fi-FI" dirty="0">
                <a:cs typeface="Arial"/>
              </a:rPr>
              <a:t>Nokkonen</a:t>
            </a:r>
          </a:p>
          <a:p>
            <a:r>
              <a:rPr lang="fi-FI" dirty="0">
                <a:cs typeface="Arial"/>
              </a:rPr>
              <a:t>Koivun lehti</a:t>
            </a:r>
          </a:p>
          <a:p>
            <a:r>
              <a:rPr lang="fi-FI" dirty="0">
                <a:cs typeface="Arial"/>
              </a:rPr>
              <a:t>Maitohorsma</a:t>
            </a:r>
          </a:p>
          <a:p>
            <a:r>
              <a:rPr lang="fi-FI" dirty="0">
                <a:cs typeface="Arial"/>
              </a:rPr>
              <a:t>Siankärsämö</a:t>
            </a:r>
          </a:p>
          <a:p>
            <a:r>
              <a:rPr lang="fi-FI" dirty="0">
                <a:cs typeface="Arial"/>
              </a:rPr>
              <a:t>Vuohenputki</a:t>
            </a:r>
          </a:p>
          <a:p>
            <a:r>
              <a:rPr lang="fi-FI" dirty="0">
                <a:cs typeface="Arial"/>
              </a:rPr>
              <a:t>Voikukka</a:t>
            </a:r>
          </a:p>
          <a:p>
            <a:r>
              <a:rPr lang="fi-FI" dirty="0">
                <a:cs typeface="Arial"/>
              </a:rPr>
              <a:t>Maahumala</a:t>
            </a:r>
          </a:p>
          <a:p>
            <a:endParaRPr lang="fi-FI" dirty="0">
              <a:cs typeface="Arial"/>
            </a:endParaRPr>
          </a:p>
          <a:p>
            <a:endParaRPr lang="fi-FI" dirty="0">
              <a:cs typeface="Arial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47B73D-F186-3956-63E7-B69291DECA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Haastava</a:t>
            </a:r>
          </a:p>
          <a:p>
            <a:r>
              <a:rPr lang="fi-FI" dirty="0" err="1">
                <a:cs typeface="Arial"/>
              </a:rPr>
              <a:t>Maraljuuri</a:t>
            </a:r>
            <a:r>
              <a:rPr lang="fi-FI" dirty="0">
                <a:cs typeface="Arial"/>
              </a:rPr>
              <a:t> (Mullan takia ei sovellu elintarviketiloihin)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E90F09-C204-180A-6A7B-7F25FFB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B0FB93-9447-C9BE-17AC-46ED7E2A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2034295-9777-115C-902E-034FA2B7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91BC-ACB7-410D-8F5E-BA8E8BBFBA16}" type="datetime1">
              <a:rPr lang="fi-FI" smtClean="0"/>
              <a:t>21.8.2023</a:t>
            </a:fld>
            <a:endParaRPr lang="fi-FI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B66E46-B62C-57DD-76BF-EB653B38E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3352800"/>
            <a:ext cx="2358349" cy="17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D818B-AAF3-AEBD-2C90-6150E3DF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Pilotti mittakaavassa testattuja kasveja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3C6395-C7D1-912D-3EAD-FE33E2255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453818"/>
            <a:ext cx="3924000" cy="450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cs typeface="Arial"/>
              </a:rPr>
              <a:t>Sopii hyvin</a:t>
            </a:r>
          </a:p>
          <a:p>
            <a:r>
              <a:rPr lang="fi-FI" dirty="0">
                <a:cs typeface="Arial"/>
              </a:rPr>
              <a:t>Kaikki yrtit kuten</a:t>
            </a:r>
          </a:p>
          <a:p>
            <a:pPr lvl="1"/>
            <a:r>
              <a:rPr lang="fi-FI" dirty="0">
                <a:cs typeface="Arial"/>
              </a:rPr>
              <a:t>Tilli</a:t>
            </a:r>
          </a:p>
          <a:p>
            <a:pPr lvl="1"/>
            <a:r>
              <a:rPr lang="fi-FI" dirty="0">
                <a:cs typeface="Arial"/>
              </a:rPr>
              <a:t>Basilika</a:t>
            </a:r>
          </a:p>
          <a:p>
            <a:pPr lvl="1"/>
            <a:r>
              <a:rPr lang="fi-FI" dirty="0">
                <a:cs typeface="Arial"/>
              </a:rPr>
              <a:t>Timjami</a:t>
            </a:r>
          </a:p>
          <a:p>
            <a:pPr lvl="1"/>
            <a:r>
              <a:rPr lang="fi-FI" dirty="0">
                <a:cs typeface="Arial"/>
              </a:rPr>
              <a:t>Rosmariini</a:t>
            </a:r>
          </a:p>
          <a:p>
            <a:pPr lvl="1"/>
            <a:r>
              <a:rPr lang="fi-FI" dirty="0">
                <a:cs typeface="Arial"/>
              </a:rPr>
              <a:t>Ruohosipuli</a:t>
            </a:r>
          </a:p>
          <a:p>
            <a:pPr lvl="1"/>
            <a:r>
              <a:rPr lang="fi-FI" dirty="0">
                <a:cs typeface="Arial"/>
              </a:rPr>
              <a:t>Ananasminttu</a:t>
            </a:r>
          </a:p>
          <a:p>
            <a:pPr lvl="1"/>
            <a:r>
              <a:rPr lang="fi-FI" dirty="0">
                <a:cs typeface="Arial"/>
              </a:rPr>
              <a:t>Persilja</a:t>
            </a:r>
          </a:p>
          <a:p>
            <a:pPr lvl="1"/>
            <a:r>
              <a:rPr lang="fi-FI" dirty="0">
                <a:cs typeface="Arial"/>
              </a:rPr>
              <a:t>Lehtikaali</a:t>
            </a:r>
          </a:p>
          <a:p>
            <a:pPr lvl="1"/>
            <a:r>
              <a:rPr lang="fi-FI" dirty="0">
                <a:cs typeface="Arial"/>
              </a:rPr>
              <a:t>Sitruunatimjami</a:t>
            </a:r>
          </a:p>
          <a:p>
            <a:pPr lvl="1"/>
            <a:r>
              <a:rPr lang="fi-FI" dirty="0">
                <a:cs typeface="Arial"/>
              </a:rPr>
              <a:t>Japanilainen rohtominttu </a:t>
            </a:r>
          </a:p>
          <a:p>
            <a:pPr lvl="1"/>
            <a:r>
              <a:rPr lang="fi-FI" dirty="0" err="1">
                <a:cs typeface="Arial"/>
              </a:rPr>
              <a:t>Sitruunaverbana</a:t>
            </a:r>
            <a:endParaRPr lang="fi-FI" dirty="0">
              <a:cs typeface="Arial"/>
            </a:endParaRPr>
          </a:p>
          <a:p>
            <a:endParaRPr lang="fi-FI" dirty="0">
              <a:cs typeface="Arial"/>
            </a:endParaRPr>
          </a:p>
        </p:txBody>
      </p:sp>
      <p:pic>
        <p:nvPicPr>
          <p:cNvPr id="9" name="Sisällön paikkamerkki 8" descr="Kuva, joka sisältää kohteen kodinkone, Kodinkone, keittiön kodinkone, sisä-&#10;&#10;Kuvaus luotu automaattisesti">
            <a:extLst>
              <a:ext uri="{FF2B5EF4-FFF2-40B4-BE49-F238E27FC236}">
                <a16:creationId xmlns:a16="http://schemas.microsoft.com/office/drawing/2014/main" id="{A40F69A5-447E-67A2-6D4F-24DA75756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512000"/>
            <a:ext cx="2760807" cy="2873857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E90F09-C204-180A-6A7B-7F25FFB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B0FB93-9447-C9BE-17AC-46ED7E2A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2034295-9777-115C-902E-034FA2B7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A6D-06D0-4A6F-97CB-5B5AF143B9CB}" type="datetime1">
              <a:rPr lang="fi-FI" smtClean="0"/>
              <a:t>21.8.2023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04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D818B-AAF3-AEBD-2C90-6150E3DF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Pilotti mittakaavassa testattuja marjoja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3C6395-C7D1-912D-3EAD-FE33E2255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cs typeface="Arial"/>
              </a:rPr>
              <a:t>Sopii hyvin</a:t>
            </a:r>
          </a:p>
          <a:p>
            <a:r>
              <a:rPr lang="fi-FI" dirty="0">
                <a:cs typeface="Arial"/>
              </a:rPr>
              <a:t>Marjapuristeet</a:t>
            </a:r>
          </a:p>
          <a:p>
            <a:pPr lvl="1"/>
            <a:r>
              <a:rPr lang="fi-FI" dirty="0">
                <a:cs typeface="Arial"/>
              </a:rPr>
              <a:t>Mustikka</a:t>
            </a:r>
          </a:p>
          <a:p>
            <a:pPr lvl="1"/>
            <a:r>
              <a:rPr lang="fi-FI" dirty="0">
                <a:cs typeface="Arial"/>
              </a:rPr>
              <a:t>Puolukka</a:t>
            </a:r>
          </a:p>
          <a:p>
            <a:pPr lvl="1"/>
            <a:r>
              <a:rPr lang="fi-FI" dirty="0">
                <a:cs typeface="Arial"/>
              </a:rPr>
              <a:t>Karpalo</a:t>
            </a:r>
          </a:p>
          <a:p>
            <a:r>
              <a:rPr lang="fi-FI" dirty="0">
                <a:cs typeface="Arial"/>
              </a:rPr>
              <a:t>Marjat</a:t>
            </a:r>
          </a:p>
          <a:p>
            <a:pPr lvl="1"/>
            <a:r>
              <a:rPr lang="fi-FI" dirty="0">
                <a:cs typeface="Arial"/>
              </a:rPr>
              <a:t>Mustikka</a:t>
            </a:r>
          </a:p>
          <a:p>
            <a:pPr lvl="1"/>
            <a:r>
              <a:rPr lang="fi-FI" dirty="0">
                <a:cs typeface="Arial"/>
              </a:rPr>
              <a:t>Mustaherukka</a:t>
            </a:r>
          </a:p>
          <a:p>
            <a:pPr lvl="1"/>
            <a:r>
              <a:rPr lang="fi-FI" dirty="0">
                <a:cs typeface="Arial"/>
              </a:rPr>
              <a:t>Mansikka</a:t>
            </a:r>
          </a:p>
          <a:p>
            <a:pPr lvl="1"/>
            <a:r>
              <a:rPr lang="fi-FI" dirty="0">
                <a:cs typeface="Arial"/>
              </a:rPr>
              <a:t>Vadelma</a:t>
            </a:r>
          </a:p>
          <a:p>
            <a:pPr lvl="1"/>
            <a:r>
              <a:rPr lang="fi-FI" dirty="0">
                <a:cs typeface="Arial"/>
              </a:rPr>
              <a:t>Karhunvatukka</a:t>
            </a:r>
          </a:p>
          <a:p>
            <a:pPr lvl="1"/>
            <a:endParaRPr lang="fi-FI" dirty="0">
              <a:cs typeface="Arial"/>
            </a:endParaRPr>
          </a:p>
          <a:p>
            <a:endParaRPr lang="fi-FI" dirty="0">
              <a:cs typeface="Arial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47B73D-F186-3956-63E7-B69291DECA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Haastava</a:t>
            </a:r>
          </a:p>
          <a:p>
            <a:r>
              <a:rPr lang="fi-FI" dirty="0">
                <a:cs typeface="Arial"/>
              </a:rPr>
              <a:t>Kovakuoriset marjat:</a:t>
            </a:r>
          </a:p>
          <a:p>
            <a:pPr lvl="1"/>
            <a:r>
              <a:rPr lang="fi-FI" dirty="0">
                <a:cs typeface="Arial"/>
              </a:rPr>
              <a:t>Puolukka</a:t>
            </a:r>
          </a:p>
          <a:p>
            <a:pPr lvl="1"/>
            <a:r>
              <a:rPr lang="fi-FI" dirty="0">
                <a:cs typeface="Arial"/>
              </a:rPr>
              <a:t>Karpalo</a:t>
            </a:r>
          </a:p>
          <a:p>
            <a:pPr lvl="1"/>
            <a:r>
              <a:rPr lang="fi-FI" dirty="0">
                <a:cs typeface="Arial"/>
              </a:rPr>
              <a:t>Tyrni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E90F09-C204-180A-6A7B-7F25FFB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B0FB93-9447-C9BE-17AC-46ED7E2A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KPEDU Elintarvike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2034295-9777-115C-902E-034FA2B7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8EF-75A9-42C5-BAAE-F42EA1E9AB26}" type="datetime1">
              <a:rPr lang="fi-FI" smtClean="0"/>
              <a:t>21.8.2023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821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AK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131ADD7037E7042BAD7CAE9AB6BE4A7" ma:contentTypeVersion="5" ma:contentTypeDescription="Luo uusi asiakirja." ma:contentTypeScope="" ma:versionID="966cc336c6d6d5058f75eebefd719e92">
  <xsd:schema xmlns:xsd="http://www.w3.org/2001/XMLSchema" xmlns:xs="http://www.w3.org/2001/XMLSchema" xmlns:p="http://schemas.microsoft.com/office/2006/metadata/properties" xmlns:ns2="a0618bb7-7128-48e7-8c9d-d66fb81fec39" xmlns:ns3="a7113311-25bb-46e0-815a-1d68c3834feb" targetNamespace="http://schemas.microsoft.com/office/2006/metadata/properties" ma:root="true" ma:fieldsID="5ea14f614ba03e38a72ac9a34756666d" ns2:_="" ns3:_="">
    <xsd:import namespace="a0618bb7-7128-48e7-8c9d-d66fb81fec39"/>
    <xsd:import namespace="a7113311-25bb-46e0-815a-1d68c3834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18bb7-7128-48e7-8c9d-d66fb81fe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13311-25bb-46e0-815a-1d68c3834f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1EA90A-6197-448C-B9AA-4E42D98DE4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06A359-287D-4792-8499-78DB6DF8106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a7113311-25bb-46e0-815a-1d68c3834feb"/>
    <ds:schemaRef ds:uri="http://purl.org/dc/elements/1.1/"/>
    <ds:schemaRef ds:uri="http://schemas.openxmlformats.org/package/2006/metadata/core-properties"/>
    <ds:schemaRef ds:uri="a0618bb7-7128-48e7-8c9d-d66fb81fec3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102273-CC97-44E6-A92F-ECE9D3875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618bb7-7128-48e7-8c9d-d66fb81fec39"/>
    <ds:schemaRef ds:uri="a7113311-25bb-46e0-815a-1d68c3834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TEM_Rakennerahastot_2014-2020_mallipohja_EAKR_FI_7.14</Template>
  <TotalTime>378</TotalTime>
  <Words>347</Words>
  <Application>Microsoft Office PowerPoint</Application>
  <PresentationFormat>On-screen Show (4:3)</PresentationFormat>
  <Paragraphs>125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Anton</vt:lpstr>
      <vt:lpstr>Arial</vt:lpstr>
      <vt:lpstr>Calibri</vt:lpstr>
      <vt:lpstr>TEM_Rakennerahastot_2014-2020_mallipohja_EAKR_FI_7.14</vt:lpstr>
      <vt:lpstr> </vt:lpstr>
      <vt:lpstr>Pakastekuivaus Pakastekuivaus, pakkaskuivaus, kylmäkuivaus</vt:lpstr>
      <vt:lpstr>Pakastekuivaus</vt:lpstr>
      <vt:lpstr>Etuja</vt:lpstr>
      <vt:lpstr>Pilotti pakastekuivain </vt:lpstr>
      <vt:lpstr>Video</vt:lpstr>
      <vt:lpstr>Pilotti mittakaavassa testattuja erikois- ja luonnonkasveja</vt:lpstr>
      <vt:lpstr>Pilotti mittakaavassa testattuja kasveja</vt:lpstr>
      <vt:lpstr>Pilotti mittakaavassa testattuja marjoja</vt:lpstr>
      <vt:lpstr>Pilotti mittakaavassa testattuja tuotteita</vt:lpstr>
      <vt:lpstr>Yhteenveto kuivauskokeiluista</vt:lpstr>
      <vt:lpstr>Yhteenveto kuivauskokeiluista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temlyrale1</dc:creator>
  <cp:lastModifiedBy>Leena Favén</cp:lastModifiedBy>
  <cp:revision>62</cp:revision>
  <dcterms:created xsi:type="dcterms:W3CDTF">2014-07-07T12:15:05Z</dcterms:created>
  <dcterms:modified xsi:type="dcterms:W3CDTF">2023-08-21T11:29:02Z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0x0101005131ADD7037E7042BAD7CAE9AB6BE4A7</vt:lpwstr>
  </property>
</Properties>
</file>